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8" r:id="rId4"/>
    <p:sldId id="258" r:id="rId5"/>
    <p:sldId id="270" r:id="rId6"/>
    <p:sldId id="259" r:id="rId7"/>
    <p:sldId id="269" r:id="rId8"/>
    <p:sldId id="260" r:id="rId9"/>
    <p:sldId id="261" r:id="rId10"/>
    <p:sldId id="266" r:id="rId11"/>
    <p:sldId id="265" r:id="rId12"/>
  </p:sldIdLst>
  <p:sldSz cx="12192000" cy="6858000"/>
  <p:notesSz cx="6858000" cy="9144000"/>
  <p:defaultTextStyle>
    <a:defPPr>
      <a:defRPr lang="ar-M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16.jpeg>
</file>

<file path=ppt/media/image17.jpeg>
</file>

<file path=ppt/media/image2.png>
</file>

<file path=ppt/media/image3.jpe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ar-M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950891BE-CB0C-4B78-B3B2-7AAB7D563139}" type="datetimeFigureOut">
              <a:rPr lang="ar-MA" smtClean="0"/>
              <a:t>23-01-1443</a:t>
            </a:fld>
            <a:endParaRPr lang="ar-M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ar-M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ar-M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ar-M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338661A8-FAF4-43F4-94F2-B3051B6D45A9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3430191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Bonjour a tous, je vais vous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projet tutores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realises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durant l »été 2021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ar-M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8661A8-FAF4-43F4-94F2-B3051B6D45A9}" type="slidenum">
              <a:rPr lang="ar-MA" smtClean="0"/>
              <a:t>1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3636747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Sommaire :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premierement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projet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Ensuite les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fonctionnalites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realises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 vais vous parler des animations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Ensuite de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Bezier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plis les points fort ainsi que les points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negatifs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projet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demonstration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pour finir une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legere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conclusion </a:t>
            </a:r>
            <a:endParaRPr lang="ar-M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8661A8-FAF4-43F4-94F2-B3051B6D45A9}" type="slidenum">
              <a:rPr lang="ar-MA" smtClean="0"/>
              <a:t>2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2782346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but était d’animer des objets parcourant des courbes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Ici j’ai utiliser les courbes de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bezier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L’utilisateur a le choix avec plusieurs courbes de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bezier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L’objet parcours la courbe en un temps et une vitesse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chosii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juste avant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Plus la vitesse augmente et puis le temps du parcours sera court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Cela est bien chronométré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8661A8-FAF4-43F4-94F2-B3051B6D45A9}" type="slidenum">
              <a:rPr lang="ar-MA" smtClean="0"/>
              <a:t>3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4039444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Courbe de </a:t>
            </a:r>
            <a:r>
              <a:rPr lang="fr-FR" dirty="0" err="1"/>
              <a:t>bezier</a:t>
            </a:r>
            <a:r>
              <a:rPr lang="fr-FR" dirty="0"/>
              <a:t> comme on verra dans les prochaines diapo </a:t>
            </a:r>
          </a:p>
          <a:p>
            <a:r>
              <a:rPr lang="fr-FR" dirty="0"/>
              <a:t>Objet qui suit </a:t>
            </a:r>
            <a:r>
              <a:rPr lang="fr-FR" dirty="0" err="1"/>
              <a:t>parfairtement</a:t>
            </a:r>
            <a:r>
              <a:rPr lang="fr-FR" dirty="0"/>
              <a:t> la trajectoire de la courbe</a:t>
            </a:r>
          </a:p>
          <a:p>
            <a:r>
              <a:rPr lang="fr-FR" dirty="0"/>
              <a:t>Recommencez l’animation </a:t>
            </a:r>
          </a:p>
          <a:p>
            <a:r>
              <a:rPr lang="fr-FR" dirty="0"/>
              <a:t>Changer la vitesse directement et relancer</a:t>
            </a:r>
          </a:p>
          <a:p>
            <a:r>
              <a:rPr lang="fr-FR" dirty="0"/>
              <a:t>Chronomètre chaque parcours de trajectoire</a:t>
            </a:r>
            <a:endParaRPr lang="ar-M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8661A8-FAF4-43F4-94F2-B3051B6D45A9}" type="slidenum">
              <a:rPr lang="ar-MA" smtClean="0"/>
              <a:t>4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4246138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Les courbes de Bézier sont des courbes polynomiales paramétriques développées pour concevoir des pièces de carrosserie d'automobiles</a:t>
            </a:r>
          </a:p>
          <a:p>
            <a:endParaRPr lang="ar-M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8661A8-FAF4-43F4-94F2-B3051B6D45A9}" type="slidenum">
              <a:rPr lang="ar-MA" smtClean="0"/>
              <a:t>5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1175625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Ici cette partie permet de calculer les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coefficients ainsi que la courbe permettant le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deplacement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balle en suivant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parfaitmeent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trjaectoire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 reprenant la formule de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calul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coefficient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Puis la courbe en prenant les 6 coordonnées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ennonces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avants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ar-M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8661A8-FAF4-43F4-94F2-B3051B6D45A9}" type="slidenum">
              <a:rPr lang="ar-MA" smtClean="0"/>
              <a:t>6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32386052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Request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 notifie le navigateur que vous souhaitez exécuter une animation et demande que celui-ci exécute une fonction spécifique de mise à jour de l'animation, avant le prochain rafraîchissement du navigateur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clearRect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efface le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canvas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fonction qui dessines la balle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fonction anime permettant le fonctionnement des animations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addEventListener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agit en ajoutant une fonction permettant pour notre cas de lancer l’objet au moment ou on click sur le bouton de lancement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8661A8-FAF4-43F4-94F2-B3051B6D45A9}" type="slidenum">
              <a:rPr lang="ar-MA" smtClean="0"/>
              <a:t>7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327029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points positifs sont, les animations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fonctionennt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parfaitement, sans aucun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ni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eventuelle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bug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Ensuite, le projets et complets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grace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plusieurs courbes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ansi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options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Utilisation l’API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canvas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Utilisation de la courbe de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bezier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definissants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trajectoires des objets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options sont la vitesse, le temps ainsi que les niveaux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ar-M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8661A8-FAF4-43F4-94F2-B3051B6D45A9}" type="slidenum">
              <a:rPr lang="ar-MA" smtClean="0"/>
              <a:t>8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2291523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Cependant il y a quelques aspects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negatifs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Tels que quelques options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supplementaire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afin d’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etoffer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projet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 l’angle, la rotation , la position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Ensuite rajouter d’autre type de courbe que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bezier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quadratique…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Pourquoi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l’utilisateurs dessines la courbe souhaiter et que l’objet la parcours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ar-M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8661A8-FAF4-43F4-94F2-B3051B6D45A9}" type="slidenum">
              <a:rPr lang="ar-MA" smtClean="0"/>
              <a:t>9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3634451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32611E-2675-4F49-9158-AED69D20E5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ar-M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256DF69-9DF8-4DF2-9FE0-DE0B15531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ar-M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2127647-61DE-47E9-8D88-543C55E59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B86AC44-286D-43B6-9ADA-347214ECD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4875EC-8ED3-4565-A6CF-972F4E33A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2547272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07D21F-509D-4365-A74E-3F4F3631E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ar-M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7F85E11-E732-45B9-B498-9C46DF30E9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ar-M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E8B289-1528-4D91-BF87-E966C530A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CC93A9-3695-497F-A849-985FAF4B1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A2A62E9-84C5-405F-920D-6C29F28D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397822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8598CEA-CEF0-400F-A490-0A8260F55F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ar-M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A74897D-748F-4EC1-8701-D7ED09B68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ar-M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09A3E1-34D0-4AE5-9CAF-1B3B2B421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106CED2-52C4-4774-9D0D-0E3E922F9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A06A2D-2D1B-4524-A08D-7067F7309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589804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179CAA-2CA9-4E32-A0B9-3D5ED6E76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ar-M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A2E3184-9209-4CF0-A856-6FBB9E5C2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ar-M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6908078-3A82-423A-B9DF-B58D53A58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436A628-97B0-41B4-8668-38BBC94FB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BF0794-6FFA-4201-8B49-709798869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2323425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E0CF7C-8904-463A-AC96-AEFA43C45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ar-M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5AC6FB-F6F7-405B-BF86-A32EDE868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38F7A9-B1D3-41FC-B45A-1FD32E0FB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C0B144-C316-4006-8435-1D54BB3E8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16C35A-E9FF-43B8-A320-FBF5E3ED9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1716218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4D0305-BF3A-434D-9362-DE86BB832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ar-M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A3E8E40-0007-437D-94E3-C9941CC1A0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ar-M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0EACEA5-733E-4F68-B3BD-A109762854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ar-M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4D0747E-25AE-4DDF-A268-421FDD26D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EC9A7FF-0ABE-466E-ADFD-9192B8459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3EAC8C3-4FC7-439B-8391-811A85F02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3505193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4501B3-4469-4267-9F37-6310CE8AD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ar-M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4175907-85BC-4DA6-9C49-B55B60C81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CDC3DBC-E963-4DC5-8237-6CDE774BF7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ar-M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F109C86-0D1A-414D-A095-6362A483FC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8F14F1B-83CD-40DF-BF35-2D16E2DFAE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ar-M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43EAB6A-1BD4-4E0D-ADDE-02C45DE3E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8CB39DF-78D5-4D20-AC53-FF015B912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E07792D-DFA5-4B56-94E0-39D3D3007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870521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B25332-FCA0-44FE-B65E-EAB1FDD8C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ar-M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4EE7616-0BFF-48AB-9279-D6435FFCF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6A02E1A-FB8E-4FB6-912D-696D2E577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E21F1AB-D286-4A50-A45C-4C8B695C3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4001337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2335BA7-512A-4F1F-AA55-A51AFCDE4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D304838-ED46-4D0C-8CD8-A58EC5A9F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35EB01A-6A36-4599-B403-88A2A985E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1068996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299EF0-1B19-4B12-B6DD-2DE9D1932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ar-M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046F77-B3F7-45EA-975E-B464FE5709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ar-M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22E3970-DA97-48E5-A5CD-E08BB83DF2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A32F33-B518-4C4F-925C-08997B65A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A32634-7596-4153-AEB1-F00CFA1ED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6EADCEF-CD83-4D30-BA72-A9A7587E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129431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0295B1-D0FD-4E61-9F5D-4ADECC2F2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ar-M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02A7FAB-128D-4A76-9754-B6F1AE75A2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M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9B7D448-01C4-48BB-8BB0-C0F0B1883F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18A691F-7504-49FE-B273-CA0BAC330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C252FC2-157E-4415-BF5D-02E2D2D91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52DE127-9C64-4E72-9655-0082CE2C2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129618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6FC24AB-F7EA-4DA8-A8ED-9D869D61C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ar-M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91E851C-66CC-4E5C-B8AE-FCB33BB5B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ar-M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C4A0CFE-2667-4CE2-932C-E0EB141F8D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ACD34-AE03-43DA-9163-19E724EAEC9F}" type="datetimeFigureOut">
              <a:rPr lang="ar-MA" smtClean="0"/>
              <a:t>22-01-1443</a:t>
            </a:fld>
            <a:endParaRPr lang="a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9A131A-26E2-4402-AF0A-851C488754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5CC743-3FF9-4D5E-9E8A-84275D0BC2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6C3450-4423-4A22-B457-7131AECC3FBC}" type="slidenum">
              <a:rPr lang="ar-MA" smtClean="0"/>
              <a:t>‹N°›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2327325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M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0EDD8EE-3EB9-41D7-9FD6-A804D9165F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6"/>
            <a:ext cx="12192000" cy="685724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A6A0824-ED4A-4A39-B88E-B5D9426D2A56}"/>
              </a:ext>
            </a:extLst>
          </p:cNvPr>
          <p:cNvSpPr/>
          <p:nvPr/>
        </p:nvSpPr>
        <p:spPr>
          <a:xfrm>
            <a:off x="0" y="1282"/>
            <a:ext cx="12192000" cy="6856718"/>
          </a:xfrm>
          <a:prstGeom prst="rect">
            <a:avLst/>
          </a:prstGeom>
          <a:solidFill>
            <a:schemeClr val="tx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E83F93-1DD2-4700-8B79-890287CB06B3}"/>
              </a:ext>
            </a:extLst>
          </p:cNvPr>
          <p:cNvSpPr/>
          <p:nvPr/>
        </p:nvSpPr>
        <p:spPr>
          <a:xfrm>
            <a:off x="0" y="2650822"/>
            <a:ext cx="12144676" cy="1800424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F7864546-08A0-40A8-84FC-022B6F0D1F18}"/>
              </a:ext>
            </a:extLst>
          </p:cNvPr>
          <p:cNvSpPr txBox="1"/>
          <p:nvPr/>
        </p:nvSpPr>
        <p:spPr>
          <a:xfrm>
            <a:off x="103852" y="2950869"/>
            <a:ext cx="119842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 dirty="0">
                <a:solidFill>
                  <a:schemeClr val="bg1"/>
                </a:solidFill>
                <a:latin typeface="Bebas Neue" panose="020B0606020202050201"/>
              </a:rPr>
              <a:t>Soutenance : Projet tutoré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AC8E7E2-ECD5-4725-AC79-BC499F1E1C86}"/>
              </a:ext>
            </a:extLst>
          </p:cNvPr>
          <p:cNvSpPr txBox="1"/>
          <p:nvPr/>
        </p:nvSpPr>
        <p:spPr>
          <a:xfrm>
            <a:off x="69235" y="6253789"/>
            <a:ext cx="12053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solidFill>
                  <a:schemeClr val="bg1"/>
                </a:solidFill>
                <a:latin typeface="Bebas Neue" panose="020B0606020202050201" pitchFamily="34" charset="0"/>
              </a:rPr>
              <a:t>Ayoub BENALLAL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940B3CAB-276B-4A24-863B-4998B9B5A478}"/>
              </a:ext>
            </a:extLst>
          </p:cNvPr>
          <p:cNvPicPr/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477" b="89720" l="638" r="90000">
                        <a14:foregroundMark x1="851" y1="16822" x2="1702" y2="67290"/>
                        <a14:foregroundMark x1="15319" y1="9346" x2="15319" y2="9346"/>
                        <a14:foregroundMark x1="23830" y1="12150" x2="23830" y2="12150"/>
                        <a14:foregroundMark x1="37234" y1="18692" x2="37234" y2="18692"/>
                        <a14:foregroundMark x1="33404" y1="46729" x2="33404" y2="46729"/>
                        <a14:foregroundMark x1="31064" y1="69159" x2="36596" y2="12150"/>
                        <a14:foregroundMark x1="36809" y1="13084" x2="43617" y2="70093"/>
                        <a14:foregroundMark x1="60000" y1="13084" x2="59990" y2="13337"/>
                        <a14:foregroundMark x1="74894" y1="7477" x2="74662" y2="13796"/>
                        <a14:backgroundMark x1="79787" y1="37383" x2="83830" y2="90654"/>
                        <a14:backgroundMark x1="72128" y1="24299" x2="72128" y2="24299"/>
                        <a14:backgroundMark x1="74255" y1="24299" x2="74255" y2="24299"/>
                        <a14:backgroundMark x1="59362" y1="34579" x2="59362" y2="34579"/>
                        <a14:backgroundMark x1="59574" y1="30841" x2="59574" y2="30841"/>
                        <a14:backgroundMark x1="59574" y1="29907" x2="59574" y2="29907"/>
                        <a14:backgroundMark x1="56809" y1="34579" x2="62979" y2="28972"/>
                        <a14:backgroundMark x1="73191" y1="22430" x2="77660" y2="27103"/>
                        <a14:backgroundMark x1="80426" y1="32710" x2="92553" y2="35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" y="258615"/>
            <a:ext cx="2050181" cy="5896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29263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8D5FABA-6B42-4961-9AC5-D50096FB8C5A}"/>
              </a:ext>
            </a:extLst>
          </p:cNvPr>
          <p:cNvSpPr/>
          <p:nvPr/>
        </p:nvSpPr>
        <p:spPr>
          <a:xfrm>
            <a:off x="0" y="20320"/>
            <a:ext cx="12267244" cy="6858000"/>
          </a:xfrm>
          <a:prstGeom prst="rect">
            <a:avLst/>
          </a:prstGeom>
          <a:solidFill>
            <a:schemeClr val="tx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A1B51CD4-961D-428A-A8C9-FF1DD9746713}"/>
              </a:ext>
            </a:extLst>
          </p:cNvPr>
          <p:cNvCxnSpPr>
            <a:cxnSpLocks/>
          </p:cNvCxnSpPr>
          <p:nvPr/>
        </p:nvCxnSpPr>
        <p:spPr>
          <a:xfrm>
            <a:off x="-39465" y="1027455"/>
            <a:ext cx="12231465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50D05ED-1EAA-4BC0-A090-94B35EACC6B6}"/>
              </a:ext>
            </a:extLst>
          </p:cNvPr>
          <p:cNvSpPr/>
          <p:nvPr/>
        </p:nvSpPr>
        <p:spPr>
          <a:xfrm>
            <a:off x="0" y="20320"/>
            <a:ext cx="12192000" cy="98044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C2ED910-3299-4B1E-BD8E-E9D759EB1AD6}"/>
              </a:ext>
            </a:extLst>
          </p:cNvPr>
          <p:cNvSpPr txBox="1"/>
          <p:nvPr/>
        </p:nvSpPr>
        <p:spPr>
          <a:xfrm>
            <a:off x="-75244" y="102238"/>
            <a:ext cx="12053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 dirty="0">
                <a:solidFill>
                  <a:schemeClr val="bg1"/>
                </a:solidFill>
                <a:latin typeface="Bebas Neue" panose="020B0606020202050201"/>
              </a:rPr>
              <a:t>10 – Démo</a:t>
            </a:r>
          </a:p>
        </p:txBody>
      </p:sp>
    </p:spTree>
    <p:extLst>
      <p:ext uri="{BB962C8B-B14F-4D97-AF65-F5344CB8AC3E}">
        <p14:creationId xmlns:p14="http://schemas.microsoft.com/office/powerpoint/2010/main" val="1564766854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BD8940-1FF8-4C1D-8EF5-1D259C152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EE0C2DA-6042-444F-913E-DE413B252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83968C27-CD12-4A48-A638-61ECC8BD4A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5" t="7303" r="275" b="6960"/>
          <a:stretch/>
        </p:blipFill>
        <p:spPr>
          <a:xfrm>
            <a:off x="-124142" y="-13803"/>
            <a:ext cx="12316142" cy="688560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305785-B765-4205-AB15-1E4B788E4982}"/>
              </a:ext>
            </a:extLst>
          </p:cNvPr>
          <p:cNvSpPr/>
          <p:nvPr/>
        </p:nvSpPr>
        <p:spPr>
          <a:xfrm>
            <a:off x="-43180" y="-13801"/>
            <a:ext cx="12278360" cy="6885603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352BD5-3D90-4DCC-8EF4-D49774240A51}"/>
              </a:ext>
            </a:extLst>
          </p:cNvPr>
          <p:cNvSpPr/>
          <p:nvPr/>
        </p:nvSpPr>
        <p:spPr>
          <a:xfrm>
            <a:off x="33338" y="72736"/>
            <a:ext cx="1215866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altLang="fr-FR" sz="4400" b="1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11 </a:t>
            </a:r>
            <a:r>
              <a:rPr lang="en-GB" altLang="fr-FR" sz="44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-  Conclusion </a:t>
            </a:r>
          </a:p>
        </p:txBody>
      </p:sp>
      <p:sp>
        <p:nvSpPr>
          <p:cNvPr id="7" name="Espace réservé du numéro de diapositive 19">
            <a:extLst>
              <a:ext uri="{FF2B5EF4-FFF2-40B4-BE49-F238E27FC236}">
                <a16:creationId xmlns:a16="http://schemas.microsoft.com/office/drawing/2014/main" id="{917C6555-FE64-4F3B-8AD3-7858C1D0F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8311217-3AD9-42BD-A901-FAC0B6C0CDE9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992249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1223282C-0C8C-4D5C-A2F6-4151733D3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788348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1F57A1E-9025-4BC4-A747-953BE6A8D0E0}"/>
              </a:ext>
            </a:extLst>
          </p:cNvPr>
          <p:cNvSpPr/>
          <p:nvPr/>
        </p:nvSpPr>
        <p:spPr>
          <a:xfrm>
            <a:off x="0" y="-25400"/>
            <a:ext cx="12788348" cy="68834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AF2C8E-8DFA-4802-A80F-AD4662749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E41E18-0BD9-4909-B836-AF9DD5166B7E}"/>
              </a:ext>
            </a:extLst>
          </p:cNvPr>
          <p:cNvSpPr/>
          <p:nvPr/>
        </p:nvSpPr>
        <p:spPr>
          <a:xfrm>
            <a:off x="6393412" y="1720921"/>
            <a:ext cx="6096000" cy="430887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altLang="fr-FR" sz="28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01 -  Presentation</a:t>
            </a:r>
          </a:p>
          <a:p>
            <a:r>
              <a:rPr lang="en-GB" altLang="fr-FR" sz="28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02 -  </a:t>
            </a:r>
            <a:r>
              <a:rPr lang="en-GB" altLang="fr-FR" sz="2800" b="1" dirty="0" err="1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Fonctionnalités</a:t>
            </a:r>
            <a:r>
              <a:rPr lang="en-GB" altLang="fr-FR" sz="28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 </a:t>
            </a:r>
            <a:r>
              <a:rPr lang="en-GB" altLang="fr-FR" sz="2800" b="1" dirty="0" err="1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Realisées</a:t>
            </a:r>
            <a:endParaRPr lang="en-GB" altLang="fr-FR" sz="2800" b="1" dirty="0">
              <a:solidFill>
                <a:schemeClr val="bg1"/>
              </a:solidFill>
              <a:latin typeface="Bebas Neue" panose="020B0606020202050201" pitchFamily="34" charset="0"/>
              <a:cs typeface="Times New Roman" panose="02020603050405020304" pitchFamily="18" charset="0"/>
            </a:endParaRPr>
          </a:p>
          <a:p>
            <a:r>
              <a:rPr lang="en-GB" altLang="fr-FR" sz="28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03 -  Bezier</a:t>
            </a:r>
          </a:p>
          <a:p>
            <a:r>
              <a:rPr lang="en-GB" altLang="fr-FR" sz="28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04 -  Animation</a:t>
            </a:r>
          </a:p>
          <a:p>
            <a:r>
              <a:rPr lang="en-GB" altLang="fr-FR" sz="28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05 -  Points Forts </a:t>
            </a:r>
          </a:p>
          <a:p>
            <a:r>
              <a:rPr lang="en-GB" altLang="fr-FR" sz="28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06 -  Point </a:t>
            </a:r>
            <a:r>
              <a:rPr lang="en-GB" altLang="fr-FR" sz="2800" b="1" dirty="0" err="1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Faibles</a:t>
            </a:r>
            <a:endParaRPr lang="en-GB" altLang="fr-FR" sz="2800" b="1" dirty="0">
              <a:solidFill>
                <a:schemeClr val="bg1"/>
              </a:solidFill>
              <a:latin typeface="Bebas Neue" panose="020B0606020202050201" pitchFamily="34" charset="0"/>
              <a:cs typeface="Times New Roman" panose="02020603050405020304" pitchFamily="18" charset="0"/>
            </a:endParaRPr>
          </a:p>
          <a:p>
            <a:r>
              <a:rPr lang="en-GB" altLang="fr-FR" sz="28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07 -  </a:t>
            </a:r>
            <a:r>
              <a:rPr lang="en-GB" altLang="fr-FR" sz="2800" b="1" dirty="0" err="1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Démo</a:t>
            </a:r>
            <a:endParaRPr lang="en-GB" altLang="fr-FR" sz="2800" b="1" dirty="0">
              <a:solidFill>
                <a:schemeClr val="bg1"/>
              </a:solidFill>
              <a:latin typeface="Bebas Neue" panose="020B0606020202050201" pitchFamily="34" charset="0"/>
              <a:cs typeface="Times New Roman" panose="02020603050405020304" pitchFamily="18" charset="0"/>
            </a:endParaRPr>
          </a:p>
          <a:p>
            <a:r>
              <a:rPr lang="en-GB" altLang="fr-FR" sz="28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08 -  Conclusion </a:t>
            </a:r>
          </a:p>
          <a:p>
            <a:endParaRPr lang="en-GB" altLang="fr-FR" sz="2800" b="1" dirty="0">
              <a:solidFill>
                <a:schemeClr val="bg1"/>
              </a:solidFill>
              <a:latin typeface="Bebas Neue" panose="020B0606020202050201" pitchFamily="34" charset="0"/>
              <a:cs typeface="Times New Roman" panose="02020603050405020304" pitchFamily="18" charset="0"/>
            </a:endParaRPr>
          </a:p>
          <a:p>
            <a:endParaRPr lang="fr-FR" sz="2200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7B5019A2-4F85-4819-8C85-83CC56C49F5C}"/>
              </a:ext>
            </a:extLst>
          </p:cNvPr>
          <p:cNvSpPr txBox="1">
            <a:spLocks/>
          </p:cNvSpPr>
          <p:nvPr/>
        </p:nvSpPr>
        <p:spPr>
          <a:xfrm>
            <a:off x="7085196" y="216241"/>
            <a:ext cx="3061298" cy="67710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spcBef>
                <a:spcPct val="20000"/>
              </a:spcBef>
              <a:defRPr/>
            </a:pPr>
            <a:r>
              <a:rPr lang="en-US" sz="4400" b="1" dirty="0">
                <a:solidFill>
                  <a:schemeClr val="bg1"/>
                </a:solidFill>
                <a:latin typeface="Bebas Neue" panose="020B0606020202050201"/>
              </a:rPr>
              <a:t>SOMMAIRE</a:t>
            </a:r>
          </a:p>
        </p:txBody>
      </p:sp>
    </p:spTree>
    <p:extLst>
      <p:ext uri="{BB962C8B-B14F-4D97-AF65-F5344CB8AC3E}">
        <p14:creationId xmlns:p14="http://schemas.microsoft.com/office/powerpoint/2010/main" val="1997579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4" descr="Une image contenant intérieur&#10;&#10;Description générée automatiquement">
            <a:extLst>
              <a:ext uri="{FF2B5EF4-FFF2-40B4-BE49-F238E27FC236}">
                <a16:creationId xmlns:a16="http://schemas.microsoft.com/office/drawing/2014/main" id="{3CE5BBB7-ABCA-468A-A4C2-79DB205176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0"/>
            <a:ext cx="12191980" cy="68567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BC7577-4C0A-4D1B-8E83-88E8AB55D07D}"/>
              </a:ext>
            </a:extLst>
          </p:cNvPr>
          <p:cNvSpPr/>
          <p:nvPr/>
        </p:nvSpPr>
        <p:spPr>
          <a:xfrm>
            <a:off x="-20" y="0"/>
            <a:ext cx="12192000" cy="6856718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A40968-CBC4-4653-8878-CFD95E966E82}"/>
              </a:ext>
            </a:extLst>
          </p:cNvPr>
          <p:cNvSpPr/>
          <p:nvPr/>
        </p:nvSpPr>
        <p:spPr>
          <a:xfrm>
            <a:off x="304780" y="252619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altLang="fr-FR" sz="44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01 -  Presentation</a:t>
            </a:r>
          </a:p>
        </p:txBody>
      </p:sp>
      <p:sp>
        <p:nvSpPr>
          <p:cNvPr id="22" name="Étoile : 5 branches 21">
            <a:extLst>
              <a:ext uri="{FF2B5EF4-FFF2-40B4-BE49-F238E27FC236}">
                <a16:creationId xmlns:a16="http://schemas.microsoft.com/office/drawing/2014/main" id="{79DF67DB-3B96-4C46-8179-C1E8135BB60F}"/>
              </a:ext>
            </a:extLst>
          </p:cNvPr>
          <p:cNvSpPr/>
          <p:nvPr/>
        </p:nvSpPr>
        <p:spPr>
          <a:xfrm>
            <a:off x="598945" y="2005952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CDB6B21-E72E-4965-8701-51AE9AD86619}"/>
              </a:ext>
            </a:extLst>
          </p:cNvPr>
          <p:cNvSpPr txBox="1"/>
          <p:nvPr/>
        </p:nvSpPr>
        <p:spPr>
          <a:xfrm>
            <a:off x="1263016" y="1932014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Animations via plusieurs courbes de Bézier.</a:t>
            </a:r>
          </a:p>
        </p:txBody>
      </p:sp>
      <p:sp>
        <p:nvSpPr>
          <p:cNvPr id="24" name="Étoile : 5 branches 23">
            <a:extLst>
              <a:ext uri="{FF2B5EF4-FFF2-40B4-BE49-F238E27FC236}">
                <a16:creationId xmlns:a16="http://schemas.microsoft.com/office/drawing/2014/main" id="{FCA800F6-AC1D-4BEF-A529-204E0ECBCAC5}"/>
              </a:ext>
            </a:extLst>
          </p:cNvPr>
          <p:cNvSpPr/>
          <p:nvPr/>
        </p:nvSpPr>
        <p:spPr>
          <a:xfrm>
            <a:off x="583518" y="3173362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18ECC48-D89B-438D-9491-133C71C0B7D3}"/>
              </a:ext>
            </a:extLst>
          </p:cNvPr>
          <p:cNvSpPr txBox="1"/>
          <p:nvPr/>
        </p:nvSpPr>
        <p:spPr>
          <a:xfrm>
            <a:off x="1263015" y="3099424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L’utilisateur choisit un type d'animation.</a:t>
            </a:r>
          </a:p>
        </p:txBody>
      </p:sp>
      <p:sp>
        <p:nvSpPr>
          <p:cNvPr id="26" name="Étoile : 5 branches 25">
            <a:extLst>
              <a:ext uri="{FF2B5EF4-FFF2-40B4-BE49-F238E27FC236}">
                <a16:creationId xmlns:a16="http://schemas.microsoft.com/office/drawing/2014/main" id="{225AF684-413F-47E1-B86C-1D6039B0D255}"/>
              </a:ext>
            </a:extLst>
          </p:cNvPr>
          <p:cNvSpPr/>
          <p:nvPr/>
        </p:nvSpPr>
        <p:spPr>
          <a:xfrm>
            <a:off x="583517" y="3756592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47CF990E-8863-40A5-9A5F-639349F3A4D8}"/>
              </a:ext>
            </a:extLst>
          </p:cNvPr>
          <p:cNvSpPr txBox="1"/>
          <p:nvPr/>
        </p:nvSpPr>
        <p:spPr>
          <a:xfrm>
            <a:off x="1263015" y="3680979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L'objet a une vitesse et un temps.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A7092E5C-2C1E-411E-9932-2F89A34AC73E}"/>
              </a:ext>
            </a:extLst>
          </p:cNvPr>
          <p:cNvSpPr txBox="1"/>
          <p:nvPr/>
        </p:nvSpPr>
        <p:spPr>
          <a:xfrm>
            <a:off x="1264546" y="2513569"/>
            <a:ext cx="11079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Différentes types de courbes. </a:t>
            </a:r>
          </a:p>
        </p:txBody>
      </p:sp>
      <p:sp>
        <p:nvSpPr>
          <p:cNvPr id="29" name="Étoile : 5 branches 28">
            <a:extLst>
              <a:ext uri="{FF2B5EF4-FFF2-40B4-BE49-F238E27FC236}">
                <a16:creationId xmlns:a16="http://schemas.microsoft.com/office/drawing/2014/main" id="{F404E84F-1C28-471C-BB14-5671D3E2CDF8}"/>
              </a:ext>
            </a:extLst>
          </p:cNvPr>
          <p:cNvSpPr/>
          <p:nvPr/>
        </p:nvSpPr>
        <p:spPr>
          <a:xfrm>
            <a:off x="589714" y="2590132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Espace réservé du numéro de diapositive 27">
            <a:extLst>
              <a:ext uri="{FF2B5EF4-FFF2-40B4-BE49-F238E27FC236}">
                <a16:creationId xmlns:a16="http://schemas.microsoft.com/office/drawing/2014/main" id="{F1213D27-D151-43A4-9347-891E09206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63000" y="6508750"/>
            <a:ext cx="2743200" cy="365125"/>
          </a:xfrm>
        </p:spPr>
        <p:txBody>
          <a:bodyPr/>
          <a:lstStyle/>
          <a:p>
            <a:fld id="{78311217-3AD9-42BD-A901-FAC0B6C0CDE9}" type="slidenum">
              <a:rPr lang="fr-FR" smtClean="0"/>
              <a:t>3</a:t>
            </a:fld>
            <a:endParaRPr lang="fr-FR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E5DAAD37-9393-4299-89B7-A2A290F3C02C}"/>
              </a:ext>
            </a:extLst>
          </p:cNvPr>
          <p:cNvSpPr txBox="1"/>
          <p:nvPr/>
        </p:nvSpPr>
        <p:spPr>
          <a:xfrm>
            <a:off x="1263015" y="4268626"/>
            <a:ext cx="6864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Si la vitesse augmente, l’objet parcours l'animation plus rapidement.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0A5F5863-971E-4E67-8B9F-6ECB7344A8F3}"/>
              </a:ext>
            </a:extLst>
          </p:cNvPr>
          <p:cNvSpPr txBox="1"/>
          <p:nvPr/>
        </p:nvSpPr>
        <p:spPr>
          <a:xfrm>
            <a:off x="1263015" y="4849114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Le parcours de l’objet est chronométré.</a:t>
            </a:r>
          </a:p>
        </p:txBody>
      </p:sp>
      <p:sp>
        <p:nvSpPr>
          <p:cNvPr id="34" name="Étoile : 5 branches 33">
            <a:extLst>
              <a:ext uri="{FF2B5EF4-FFF2-40B4-BE49-F238E27FC236}">
                <a16:creationId xmlns:a16="http://schemas.microsoft.com/office/drawing/2014/main" id="{B8C3EE02-52CE-4E92-A8BD-B3289CAFFE4C}"/>
              </a:ext>
            </a:extLst>
          </p:cNvPr>
          <p:cNvSpPr/>
          <p:nvPr/>
        </p:nvSpPr>
        <p:spPr>
          <a:xfrm>
            <a:off x="583516" y="4342564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5" name="Étoile : 5 branches 34">
            <a:extLst>
              <a:ext uri="{FF2B5EF4-FFF2-40B4-BE49-F238E27FC236}">
                <a16:creationId xmlns:a16="http://schemas.microsoft.com/office/drawing/2014/main" id="{8E58885B-84A6-4982-BDE1-37CCBC504F45}"/>
              </a:ext>
            </a:extLst>
          </p:cNvPr>
          <p:cNvSpPr/>
          <p:nvPr/>
        </p:nvSpPr>
        <p:spPr>
          <a:xfrm>
            <a:off x="583515" y="4923052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33045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1C60DE6A-43AF-4259-A576-D95DB4D46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fr-FR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ED73544D-673E-4E3E-B0EF-8796736EF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fr-FR"/>
          </a:p>
        </p:txBody>
      </p:sp>
      <p:pic>
        <p:nvPicPr>
          <p:cNvPr id="6" name="Espace réservé du contenu 8" descr="Une image contenant désordonné, sombre, vêtements, nuit&#10;&#10;Description générée automatiquement">
            <a:extLst>
              <a:ext uri="{FF2B5EF4-FFF2-40B4-BE49-F238E27FC236}">
                <a16:creationId xmlns:a16="http://schemas.microsoft.com/office/drawing/2014/main" id="{01D1C653-D705-483C-8B5F-7B6A486612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7" b="2148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A03955F-A296-4F0C-B1BD-ADDBB422D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3924" y="15240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3DCE11-B4A5-43DF-A4B5-C0A1C08D59DB}"/>
              </a:ext>
            </a:extLst>
          </p:cNvPr>
          <p:cNvSpPr/>
          <p:nvPr/>
        </p:nvSpPr>
        <p:spPr>
          <a:xfrm>
            <a:off x="0" y="-26682"/>
            <a:ext cx="12192000" cy="6883400"/>
          </a:xfrm>
          <a:prstGeom prst="rect">
            <a:avLst/>
          </a:prstGeom>
          <a:solidFill>
            <a:schemeClr val="tx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124DE7-2BF0-4DE0-BED2-3146CB5EF3B1}"/>
              </a:ext>
            </a:extLst>
          </p:cNvPr>
          <p:cNvSpPr/>
          <p:nvPr/>
        </p:nvSpPr>
        <p:spPr>
          <a:xfrm>
            <a:off x="152400" y="253901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altLang="fr-FR" sz="44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02 -  </a:t>
            </a:r>
            <a:r>
              <a:rPr lang="en-GB" altLang="fr-FR" sz="4400" b="1" dirty="0" err="1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Fonctionnalités</a:t>
            </a:r>
            <a:r>
              <a:rPr lang="en-GB" altLang="fr-FR" sz="44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 </a:t>
            </a:r>
            <a:r>
              <a:rPr lang="en-GB" altLang="fr-FR" sz="4400" b="1" dirty="0" err="1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Réalisées</a:t>
            </a:r>
            <a:endParaRPr lang="en-GB" altLang="fr-FR" sz="4400" b="1" dirty="0">
              <a:solidFill>
                <a:schemeClr val="bg1"/>
              </a:solidFill>
              <a:latin typeface="Bebas Neue" panose="020B0606020202050201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Étoile : 5 branches 9">
            <a:extLst>
              <a:ext uri="{FF2B5EF4-FFF2-40B4-BE49-F238E27FC236}">
                <a16:creationId xmlns:a16="http://schemas.microsoft.com/office/drawing/2014/main" id="{0B235D07-747D-4830-B25B-2CC809F47F70}"/>
              </a:ext>
            </a:extLst>
          </p:cNvPr>
          <p:cNvSpPr/>
          <p:nvPr/>
        </p:nvSpPr>
        <p:spPr>
          <a:xfrm>
            <a:off x="598945" y="2005952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0B106AFE-3C16-4A65-AC8B-FD398ABFA82B}"/>
              </a:ext>
            </a:extLst>
          </p:cNvPr>
          <p:cNvSpPr txBox="1"/>
          <p:nvPr/>
        </p:nvSpPr>
        <p:spPr>
          <a:xfrm>
            <a:off x="1263016" y="1932014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Page d’accueil avec menu de sélection.</a:t>
            </a:r>
          </a:p>
        </p:txBody>
      </p:sp>
      <p:sp>
        <p:nvSpPr>
          <p:cNvPr id="12" name="Étoile : 5 branches 11">
            <a:extLst>
              <a:ext uri="{FF2B5EF4-FFF2-40B4-BE49-F238E27FC236}">
                <a16:creationId xmlns:a16="http://schemas.microsoft.com/office/drawing/2014/main" id="{231B7BB8-FAAF-4527-A790-48E5D7282E71}"/>
              </a:ext>
            </a:extLst>
          </p:cNvPr>
          <p:cNvSpPr/>
          <p:nvPr/>
        </p:nvSpPr>
        <p:spPr>
          <a:xfrm>
            <a:off x="583518" y="3173362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65ECBEE5-9216-4910-8C04-6B1A6531E10A}"/>
              </a:ext>
            </a:extLst>
          </p:cNvPr>
          <p:cNvSpPr txBox="1"/>
          <p:nvPr/>
        </p:nvSpPr>
        <p:spPr>
          <a:xfrm>
            <a:off x="1263015" y="3099424"/>
            <a:ext cx="5890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Objet qui suit parfaitement la courbe.</a:t>
            </a:r>
          </a:p>
          <a:p>
            <a:endParaRPr lang="fr-FR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4" name="Étoile : 5 branches 13">
            <a:extLst>
              <a:ext uri="{FF2B5EF4-FFF2-40B4-BE49-F238E27FC236}">
                <a16:creationId xmlns:a16="http://schemas.microsoft.com/office/drawing/2014/main" id="{EDCAFCE0-384A-4271-A440-D4221100A04D}"/>
              </a:ext>
            </a:extLst>
          </p:cNvPr>
          <p:cNvSpPr/>
          <p:nvPr/>
        </p:nvSpPr>
        <p:spPr>
          <a:xfrm>
            <a:off x="583517" y="3756592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A12376EE-3B5F-4634-AB72-3B5983D201F5}"/>
              </a:ext>
            </a:extLst>
          </p:cNvPr>
          <p:cNvSpPr txBox="1"/>
          <p:nvPr/>
        </p:nvSpPr>
        <p:spPr>
          <a:xfrm>
            <a:off x="1263015" y="3680979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Recommencer ou changer de niveau. 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3D1DD05-757F-40E0-91D8-318E289619D9}"/>
              </a:ext>
            </a:extLst>
          </p:cNvPr>
          <p:cNvSpPr txBox="1"/>
          <p:nvPr/>
        </p:nvSpPr>
        <p:spPr>
          <a:xfrm>
            <a:off x="1264546" y="2513569"/>
            <a:ext cx="11079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Courbe Bézier.</a:t>
            </a:r>
          </a:p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 </a:t>
            </a:r>
          </a:p>
        </p:txBody>
      </p:sp>
      <p:sp>
        <p:nvSpPr>
          <p:cNvPr id="17" name="Étoile : 5 branches 16">
            <a:extLst>
              <a:ext uri="{FF2B5EF4-FFF2-40B4-BE49-F238E27FC236}">
                <a16:creationId xmlns:a16="http://schemas.microsoft.com/office/drawing/2014/main" id="{AABC6145-530B-480E-A00E-CA8AB2A0175F}"/>
              </a:ext>
            </a:extLst>
          </p:cNvPr>
          <p:cNvSpPr/>
          <p:nvPr/>
        </p:nvSpPr>
        <p:spPr>
          <a:xfrm>
            <a:off x="589714" y="2590132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space réservé du numéro de diapositive 27">
            <a:extLst>
              <a:ext uri="{FF2B5EF4-FFF2-40B4-BE49-F238E27FC236}">
                <a16:creationId xmlns:a16="http://schemas.microsoft.com/office/drawing/2014/main" id="{4688E28A-4955-41DD-BAD4-6096524B8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63000" y="6508750"/>
            <a:ext cx="2743200" cy="365125"/>
          </a:xfrm>
        </p:spPr>
        <p:txBody>
          <a:bodyPr/>
          <a:lstStyle/>
          <a:p>
            <a:fld id="{78311217-3AD9-42BD-A901-FAC0B6C0CDE9}" type="slidenum">
              <a:rPr lang="fr-FR" smtClean="0"/>
              <a:t>4</a:t>
            </a:fld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33CCC9A-DF91-48B9-80DB-5811E68A5792}"/>
              </a:ext>
            </a:extLst>
          </p:cNvPr>
          <p:cNvSpPr txBox="1"/>
          <p:nvPr/>
        </p:nvSpPr>
        <p:spPr>
          <a:xfrm>
            <a:off x="1263015" y="4268626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10 vitesses pour chaque courbe.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BF72228C-A21D-4D3C-A5E1-EDABAE9E737E}"/>
              </a:ext>
            </a:extLst>
          </p:cNvPr>
          <p:cNvSpPr txBox="1"/>
          <p:nvPr/>
        </p:nvSpPr>
        <p:spPr>
          <a:xfrm>
            <a:off x="1263015" y="4849114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Chronomètre.</a:t>
            </a:r>
          </a:p>
        </p:txBody>
      </p:sp>
      <p:sp>
        <p:nvSpPr>
          <p:cNvPr id="22" name="Étoile : 5 branches 21">
            <a:extLst>
              <a:ext uri="{FF2B5EF4-FFF2-40B4-BE49-F238E27FC236}">
                <a16:creationId xmlns:a16="http://schemas.microsoft.com/office/drawing/2014/main" id="{7858587C-D1F5-4263-B1E0-490690901ABE}"/>
              </a:ext>
            </a:extLst>
          </p:cNvPr>
          <p:cNvSpPr/>
          <p:nvPr/>
        </p:nvSpPr>
        <p:spPr>
          <a:xfrm>
            <a:off x="583516" y="4342564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Étoile : 5 branches 22">
            <a:extLst>
              <a:ext uri="{FF2B5EF4-FFF2-40B4-BE49-F238E27FC236}">
                <a16:creationId xmlns:a16="http://schemas.microsoft.com/office/drawing/2014/main" id="{8BE4C8D5-0B2E-408B-9AB5-84540E7D1CB3}"/>
              </a:ext>
            </a:extLst>
          </p:cNvPr>
          <p:cNvSpPr/>
          <p:nvPr/>
        </p:nvSpPr>
        <p:spPr>
          <a:xfrm>
            <a:off x="583515" y="4923052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62118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11CC76C6-3D5F-4769-A248-8C4B00C016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386DB33F-570A-48F6-94AC-E218A4059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7301" y="6370152"/>
            <a:ext cx="2743200" cy="365125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8311217-3AD9-42BD-A901-FAC0B6C0CDE9}" type="slidenum">
              <a:rPr lang="en-US">
                <a:solidFill>
                  <a:schemeClr val="bg1"/>
                </a:solidFill>
                <a:latin typeface="Bebas Neue" panose="020B0606020202050201"/>
              </a:rPr>
              <a:pPr>
                <a:spcAft>
                  <a:spcPts val="600"/>
                </a:spcAft>
                <a:defRPr/>
              </a:pPr>
              <a:t>5</a:t>
            </a:fld>
            <a:endParaRPr lang="en-US" dirty="0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C1D126-7372-4152-B617-F2121E0F04B4}"/>
              </a:ext>
            </a:extLst>
          </p:cNvPr>
          <p:cNvSpPr/>
          <p:nvPr/>
        </p:nvSpPr>
        <p:spPr>
          <a:xfrm>
            <a:off x="-20" y="13802"/>
            <a:ext cx="12192000" cy="6844198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altLang="fr-FR" b="1" dirty="0">
              <a:solidFill>
                <a:schemeClr val="bg1"/>
              </a:solidFill>
              <a:latin typeface="Bebas Neue" panose="020B0606020202050201"/>
              <a:cs typeface="Times New Roman" panose="02020603050405020304" pitchFamily="18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44A18DA-98A8-4A1C-941A-C70A8182F1AB}"/>
              </a:ext>
            </a:extLst>
          </p:cNvPr>
          <p:cNvSpPr/>
          <p:nvPr/>
        </p:nvSpPr>
        <p:spPr>
          <a:xfrm>
            <a:off x="-73299" y="86539"/>
            <a:ext cx="12191979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GB" altLang="fr-FR" sz="4400" b="1" dirty="0">
                <a:solidFill>
                  <a:schemeClr val="bg1"/>
                </a:solidFill>
                <a:latin typeface="Bebas Neue" panose="020B0606020202050201"/>
                <a:cs typeface="Times New Roman" panose="02020603050405020304" pitchFamily="18" charset="0"/>
              </a:rPr>
              <a:t>03 -  Bezier</a:t>
            </a:r>
          </a:p>
        </p:txBody>
      </p:sp>
      <p:sp>
        <p:nvSpPr>
          <p:cNvPr id="34" name="Étoile : 5 branches 33">
            <a:extLst>
              <a:ext uri="{FF2B5EF4-FFF2-40B4-BE49-F238E27FC236}">
                <a16:creationId xmlns:a16="http://schemas.microsoft.com/office/drawing/2014/main" id="{D1785BE4-231B-4C90-B9AE-6C3B39A50212}"/>
              </a:ext>
            </a:extLst>
          </p:cNvPr>
          <p:cNvSpPr/>
          <p:nvPr/>
        </p:nvSpPr>
        <p:spPr>
          <a:xfrm>
            <a:off x="598945" y="2005952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F47E51EA-AE5C-42DC-BC87-556A35D23B94}"/>
              </a:ext>
            </a:extLst>
          </p:cNvPr>
          <p:cNvSpPr txBox="1"/>
          <p:nvPr/>
        </p:nvSpPr>
        <p:spPr>
          <a:xfrm>
            <a:off x="1263016" y="1932014"/>
            <a:ext cx="6008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Les courbes de Bézier sont des courbes polynomiales paramétriques développées pour concevoir des pièces de carrosserie d'automobiles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42D0D6D-C2B5-4677-9D39-8D394D968C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869" y="1900870"/>
            <a:ext cx="5257811" cy="1400691"/>
          </a:xfrm>
          <a:prstGeom prst="rect">
            <a:avLst/>
          </a:prstGeom>
        </p:spPr>
      </p:pic>
      <p:sp>
        <p:nvSpPr>
          <p:cNvPr id="38" name="Étoile : 5 branches 37">
            <a:extLst>
              <a:ext uri="{FF2B5EF4-FFF2-40B4-BE49-F238E27FC236}">
                <a16:creationId xmlns:a16="http://schemas.microsoft.com/office/drawing/2014/main" id="{8B1FA48D-1920-4B3D-B59C-93CE28BADBB9}"/>
              </a:ext>
            </a:extLst>
          </p:cNvPr>
          <p:cNvSpPr/>
          <p:nvPr/>
        </p:nvSpPr>
        <p:spPr>
          <a:xfrm>
            <a:off x="598945" y="4704531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7930664E-3633-41DE-8CA7-13D0CA16F2BA}"/>
              </a:ext>
            </a:extLst>
          </p:cNvPr>
          <p:cNvSpPr txBox="1"/>
          <p:nvPr/>
        </p:nvSpPr>
        <p:spPr>
          <a:xfrm>
            <a:off x="1278442" y="4630593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Coefficient permettant de tracer la courbe</a:t>
            </a:r>
          </a:p>
        </p:txBody>
      </p:sp>
      <p:pic>
        <p:nvPicPr>
          <p:cNvPr id="40" name="Image 39">
            <a:extLst>
              <a:ext uri="{FF2B5EF4-FFF2-40B4-BE49-F238E27FC236}">
                <a16:creationId xmlns:a16="http://schemas.microsoft.com/office/drawing/2014/main" id="{90E04598-FE90-4627-84BA-99DD328247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605" y="4038530"/>
            <a:ext cx="5257811" cy="179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216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11CC76C6-3D5F-4769-A248-8C4B00C016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386DB33F-570A-48F6-94AC-E218A4059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7301" y="6370152"/>
            <a:ext cx="2743200" cy="365125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8311217-3AD9-42BD-A901-FAC0B6C0CDE9}" type="slidenum">
              <a:rPr lang="en-US">
                <a:solidFill>
                  <a:schemeClr val="bg1"/>
                </a:solidFill>
                <a:latin typeface="Bebas Neue" panose="020B0606020202050201"/>
              </a:rPr>
              <a:pPr>
                <a:spcAft>
                  <a:spcPts val="600"/>
                </a:spcAft>
                <a:defRPr/>
              </a:pPr>
              <a:t>6</a:t>
            </a:fld>
            <a:endParaRPr lang="en-US" dirty="0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C1D126-7372-4152-B617-F2121E0F04B4}"/>
              </a:ext>
            </a:extLst>
          </p:cNvPr>
          <p:cNvSpPr/>
          <p:nvPr/>
        </p:nvSpPr>
        <p:spPr>
          <a:xfrm>
            <a:off x="0" y="29472"/>
            <a:ext cx="12192000" cy="6844198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altLang="fr-FR" b="1" dirty="0">
              <a:solidFill>
                <a:schemeClr val="bg1"/>
              </a:solidFill>
              <a:latin typeface="Bebas Neue" panose="020B0606020202050201"/>
              <a:cs typeface="Times New Roman" panose="02020603050405020304" pitchFamily="18" charset="0"/>
            </a:endParaRP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023006FB-7469-4D14-BEB2-4CF441F58FDE}"/>
              </a:ext>
            </a:extLst>
          </p:cNvPr>
          <p:cNvCxnSpPr>
            <a:cxnSpLocks/>
          </p:cNvCxnSpPr>
          <p:nvPr/>
        </p:nvCxnSpPr>
        <p:spPr>
          <a:xfrm flipH="1">
            <a:off x="267245" y="1405860"/>
            <a:ext cx="1152834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F8B2C27F-B0CB-4C28-9EAA-EAA88B0CAD76}"/>
              </a:ext>
            </a:extLst>
          </p:cNvPr>
          <p:cNvCxnSpPr>
            <a:cxnSpLocks/>
          </p:cNvCxnSpPr>
          <p:nvPr/>
        </p:nvCxnSpPr>
        <p:spPr>
          <a:xfrm flipH="1">
            <a:off x="233907" y="1409307"/>
            <a:ext cx="33338" cy="48274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8D1DE4DB-7F16-4D57-968B-ACE8B29651E9}"/>
              </a:ext>
            </a:extLst>
          </p:cNvPr>
          <p:cNvCxnSpPr>
            <a:cxnSpLocks/>
          </p:cNvCxnSpPr>
          <p:nvPr/>
        </p:nvCxnSpPr>
        <p:spPr>
          <a:xfrm flipH="1">
            <a:off x="258530" y="2158871"/>
            <a:ext cx="1152834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A7548C7D-C057-4358-8D3A-EC9B076EC3E3}"/>
              </a:ext>
            </a:extLst>
          </p:cNvPr>
          <p:cNvCxnSpPr>
            <a:cxnSpLocks/>
          </p:cNvCxnSpPr>
          <p:nvPr/>
        </p:nvCxnSpPr>
        <p:spPr>
          <a:xfrm flipH="1">
            <a:off x="5473767" y="1451077"/>
            <a:ext cx="33338" cy="48274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B0B3B840-B6C8-4726-9529-92967924654D}"/>
              </a:ext>
            </a:extLst>
          </p:cNvPr>
          <p:cNvCxnSpPr>
            <a:cxnSpLocks/>
          </p:cNvCxnSpPr>
          <p:nvPr/>
        </p:nvCxnSpPr>
        <p:spPr>
          <a:xfrm flipH="1">
            <a:off x="11753978" y="1405860"/>
            <a:ext cx="33338" cy="48274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7E2A1366-470A-408E-9B92-65F053D18AFE}"/>
              </a:ext>
            </a:extLst>
          </p:cNvPr>
          <p:cNvCxnSpPr>
            <a:cxnSpLocks/>
          </p:cNvCxnSpPr>
          <p:nvPr/>
        </p:nvCxnSpPr>
        <p:spPr>
          <a:xfrm flipH="1">
            <a:off x="242305" y="6229221"/>
            <a:ext cx="1152834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Étoile : 5 branches 13">
            <a:extLst>
              <a:ext uri="{FF2B5EF4-FFF2-40B4-BE49-F238E27FC236}">
                <a16:creationId xmlns:a16="http://schemas.microsoft.com/office/drawing/2014/main" id="{4B5CC6C0-7259-446A-8D53-7B2869322F1C}"/>
              </a:ext>
            </a:extLst>
          </p:cNvPr>
          <p:cNvSpPr/>
          <p:nvPr/>
        </p:nvSpPr>
        <p:spPr>
          <a:xfrm>
            <a:off x="469134" y="1671194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55E57E0-5E92-46AD-9FF9-83BF7A7E8F6E}"/>
              </a:ext>
            </a:extLst>
          </p:cNvPr>
          <p:cNvSpPr txBox="1"/>
          <p:nvPr/>
        </p:nvSpPr>
        <p:spPr>
          <a:xfrm>
            <a:off x="959933" y="1597256"/>
            <a:ext cx="286936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/>
              </a:rPr>
              <a:t>Coefficient:</a:t>
            </a:r>
          </a:p>
        </p:txBody>
      </p:sp>
      <p:sp>
        <p:nvSpPr>
          <p:cNvPr id="16" name="Étoile : 5 branches 15">
            <a:extLst>
              <a:ext uri="{FF2B5EF4-FFF2-40B4-BE49-F238E27FC236}">
                <a16:creationId xmlns:a16="http://schemas.microsoft.com/office/drawing/2014/main" id="{B1852236-FB4C-48AA-847B-11044CEC62BF}"/>
              </a:ext>
            </a:extLst>
          </p:cNvPr>
          <p:cNvSpPr/>
          <p:nvPr/>
        </p:nvSpPr>
        <p:spPr>
          <a:xfrm>
            <a:off x="5609338" y="1671194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2A12325-ACC7-44A2-96AB-93CB5C8F472E}"/>
              </a:ext>
            </a:extLst>
          </p:cNvPr>
          <p:cNvSpPr txBox="1"/>
          <p:nvPr/>
        </p:nvSpPr>
        <p:spPr>
          <a:xfrm>
            <a:off x="6100137" y="1604872"/>
            <a:ext cx="286936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/>
              </a:rPr>
              <a:t>Tracer la courbe</a:t>
            </a:r>
          </a:p>
        </p:txBody>
      </p:sp>
      <p:sp>
        <p:nvSpPr>
          <p:cNvPr id="20" name="Étoile : 5 branches 19">
            <a:extLst>
              <a:ext uri="{FF2B5EF4-FFF2-40B4-BE49-F238E27FC236}">
                <a16:creationId xmlns:a16="http://schemas.microsoft.com/office/drawing/2014/main" id="{04A25589-B60C-4BD6-AEE7-90536155BFD5}"/>
              </a:ext>
            </a:extLst>
          </p:cNvPr>
          <p:cNvSpPr/>
          <p:nvPr/>
        </p:nvSpPr>
        <p:spPr>
          <a:xfrm>
            <a:off x="481744" y="2433873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5992011-F7AD-466D-93F3-5E183682D135}"/>
              </a:ext>
            </a:extLst>
          </p:cNvPr>
          <p:cNvSpPr txBox="1"/>
          <p:nvPr/>
        </p:nvSpPr>
        <p:spPr>
          <a:xfrm>
            <a:off x="972543" y="2359935"/>
            <a:ext cx="356181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/>
              </a:rPr>
              <a:t>Calculs les coefficients et crée la courbe de déplacement de la balle.</a:t>
            </a:r>
          </a:p>
        </p:txBody>
      </p:sp>
      <p:sp>
        <p:nvSpPr>
          <p:cNvPr id="22" name="Étoile : 5 branches 21">
            <a:extLst>
              <a:ext uri="{FF2B5EF4-FFF2-40B4-BE49-F238E27FC236}">
                <a16:creationId xmlns:a16="http://schemas.microsoft.com/office/drawing/2014/main" id="{99AB71F5-9216-469C-B1AD-61986E0C2C4E}"/>
              </a:ext>
            </a:extLst>
          </p:cNvPr>
          <p:cNvSpPr/>
          <p:nvPr/>
        </p:nvSpPr>
        <p:spPr>
          <a:xfrm>
            <a:off x="5609338" y="2424233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44A18DA-98A8-4A1C-941A-C70A8182F1AB}"/>
              </a:ext>
            </a:extLst>
          </p:cNvPr>
          <p:cNvSpPr/>
          <p:nvPr/>
        </p:nvSpPr>
        <p:spPr>
          <a:xfrm>
            <a:off x="-73299" y="86539"/>
            <a:ext cx="12191979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GB" altLang="fr-FR" sz="4400" b="1" dirty="0">
                <a:solidFill>
                  <a:schemeClr val="bg1"/>
                </a:solidFill>
                <a:latin typeface="Bebas Neue" panose="020B0606020202050201"/>
                <a:cs typeface="Times New Roman" panose="02020603050405020304" pitchFamily="18" charset="0"/>
              </a:rPr>
              <a:t>03 -  Bezier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51D3D4BB-1ACB-41DC-B4D1-81087B48F0D1}"/>
              </a:ext>
            </a:extLst>
          </p:cNvPr>
          <p:cNvSpPr txBox="1"/>
          <p:nvPr/>
        </p:nvSpPr>
        <p:spPr>
          <a:xfrm>
            <a:off x="6069991" y="2251242"/>
            <a:ext cx="2869368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/>
              </a:rPr>
              <a:t>Fonction permettant de dessiner la courbe.</a:t>
            </a:r>
          </a:p>
          <a:p>
            <a:endParaRPr lang="fr-FR" dirty="0">
              <a:solidFill>
                <a:schemeClr val="bg1"/>
              </a:solidFill>
              <a:latin typeface="Bebas Neue" panose="020B0606020202050201"/>
            </a:endParaRPr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C3D2DA3C-E7A9-4197-8D53-C13D9F5C2B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933" y="3383478"/>
            <a:ext cx="3514768" cy="2688893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57162C4C-2386-48BD-B1D7-5C46929B84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578" y="3481033"/>
            <a:ext cx="5851933" cy="184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06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C0C9DA5C-0980-4D5F-A312-0EB8E5EA94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0" y="0"/>
            <a:ext cx="12191980" cy="6858000"/>
          </a:xfrm>
          <a:prstGeom prst="rect">
            <a:avLst/>
          </a:prstGeom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281FDC-8D6F-4740-8B16-500DDD914A0E}"/>
              </a:ext>
            </a:extLst>
          </p:cNvPr>
          <p:cNvSpPr/>
          <p:nvPr/>
        </p:nvSpPr>
        <p:spPr>
          <a:xfrm>
            <a:off x="-20" y="0"/>
            <a:ext cx="12192000" cy="6844198"/>
          </a:xfrm>
          <a:prstGeom prst="rect">
            <a:avLst/>
          </a:prstGeom>
          <a:solidFill>
            <a:schemeClr val="tx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altLang="fr-FR" b="1" dirty="0">
              <a:solidFill>
                <a:schemeClr val="bg1"/>
              </a:solidFill>
              <a:latin typeface="Bebas Neue" panose="020B0606020202050201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0454B9-06C7-4253-B507-4BF60C6540C9}"/>
              </a:ext>
            </a:extLst>
          </p:cNvPr>
          <p:cNvSpPr/>
          <p:nvPr/>
        </p:nvSpPr>
        <p:spPr>
          <a:xfrm>
            <a:off x="30947" y="227305"/>
            <a:ext cx="12191979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GB" altLang="fr-FR" sz="44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04 -  Animations</a:t>
            </a:r>
          </a:p>
        </p:txBody>
      </p:sp>
      <p:sp>
        <p:nvSpPr>
          <p:cNvPr id="10" name="Espace réservé du numéro de diapositive 3">
            <a:extLst>
              <a:ext uri="{FF2B5EF4-FFF2-40B4-BE49-F238E27FC236}">
                <a16:creationId xmlns:a16="http://schemas.microsoft.com/office/drawing/2014/main" id="{24DA64FB-C556-4901-AD94-309CED84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7301" y="6370152"/>
            <a:ext cx="2743200" cy="365125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8311217-3AD9-42BD-A901-FAC0B6C0CDE9}" type="slidenum">
              <a:rPr lang="en-US">
                <a:solidFill>
                  <a:schemeClr val="bg1"/>
                </a:solidFill>
                <a:latin typeface="Bebas Neue" panose="020B0606020202050201"/>
              </a:rPr>
              <a:pPr>
                <a:spcAft>
                  <a:spcPts val="600"/>
                </a:spcAft>
                <a:defRPr/>
              </a:pPr>
              <a:t>7</a:t>
            </a:fld>
            <a:endParaRPr lang="en-US" dirty="0">
              <a:solidFill>
                <a:schemeClr val="bg1"/>
              </a:solidFill>
              <a:latin typeface="Bebas Neue" panose="020B0606020202050201"/>
            </a:endParaRP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48E029E2-16A7-43A1-BD7F-A05A1C4CC850}"/>
              </a:ext>
            </a:extLst>
          </p:cNvPr>
          <p:cNvCxnSpPr>
            <a:cxnSpLocks/>
          </p:cNvCxnSpPr>
          <p:nvPr/>
        </p:nvCxnSpPr>
        <p:spPr>
          <a:xfrm flipH="1">
            <a:off x="267245" y="1405860"/>
            <a:ext cx="1152834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D5095D5D-FD52-4295-93A7-5F9A3031643F}"/>
              </a:ext>
            </a:extLst>
          </p:cNvPr>
          <p:cNvCxnSpPr>
            <a:cxnSpLocks/>
          </p:cNvCxnSpPr>
          <p:nvPr/>
        </p:nvCxnSpPr>
        <p:spPr>
          <a:xfrm flipH="1">
            <a:off x="233907" y="1409307"/>
            <a:ext cx="33338" cy="48274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7820B0A8-0A18-4664-8755-C3996AAE7407}"/>
              </a:ext>
            </a:extLst>
          </p:cNvPr>
          <p:cNvCxnSpPr>
            <a:cxnSpLocks/>
          </p:cNvCxnSpPr>
          <p:nvPr/>
        </p:nvCxnSpPr>
        <p:spPr>
          <a:xfrm flipH="1">
            <a:off x="258530" y="2158871"/>
            <a:ext cx="1152834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A584A874-FF31-4E4F-8C3C-F633D57A5D8D}"/>
              </a:ext>
            </a:extLst>
          </p:cNvPr>
          <p:cNvCxnSpPr>
            <a:cxnSpLocks/>
          </p:cNvCxnSpPr>
          <p:nvPr/>
        </p:nvCxnSpPr>
        <p:spPr>
          <a:xfrm flipH="1">
            <a:off x="3896392" y="1405860"/>
            <a:ext cx="33338" cy="48274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95EA2DCC-FAE0-4004-9C35-9E87760B7C00}"/>
              </a:ext>
            </a:extLst>
          </p:cNvPr>
          <p:cNvCxnSpPr>
            <a:cxnSpLocks/>
          </p:cNvCxnSpPr>
          <p:nvPr/>
        </p:nvCxnSpPr>
        <p:spPr>
          <a:xfrm flipH="1">
            <a:off x="7884282" y="1405860"/>
            <a:ext cx="33338" cy="48274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D6175FA7-AC1F-4625-A606-465AF5DC34C0}"/>
              </a:ext>
            </a:extLst>
          </p:cNvPr>
          <p:cNvCxnSpPr>
            <a:cxnSpLocks/>
          </p:cNvCxnSpPr>
          <p:nvPr/>
        </p:nvCxnSpPr>
        <p:spPr>
          <a:xfrm flipH="1">
            <a:off x="11753978" y="1405860"/>
            <a:ext cx="33338" cy="48274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63C21A40-0ABD-4D88-A330-113C574B5DF1}"/>
              </a:ext>
            </a:extLst>
          </p:cNvPr>
          <p:cNvCxnSpPr>
            <a:cxnSpLocks/>
          </p:cNvCxnSpPr>
          <p:nvPr/>
        </p:nvCxnSpPr>
        <p:spPr>
          <a:xfrm flipH="1">
            <a:off x="242305" y="6229221"/>
            <a:ext cx="1152834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Étoile : 5 branches 17">
            <a:extLst>
              <a:ext uri="{FF2B5EF4-FFF2-40B4-BE49-F238E27FC236}">
                <a16:creationId xmlns:a16="http://schemas.microsoft.com/office/drawing/2014/main" id="{786D384D-3C0B-453F-9B05-57F60D3D4C0C}"/>
              </a:ext>
            </a:extLst>
          </p:cNvPr>
          <p:cNvSpPr/>
          <p:nvPr/>
        </p:nvSpPr>
        <p:spPr>
          <a:xfrm>
            <a:off x="469134" y="1671194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45F67300-684E-419B-BED3-93BA37766886}"/>
              </a:ext>
            </a:extLst>
          </p:cNvPr>
          <p:cNvSpPr txBox="1"/>
          <p:nvPr/>
        </p:nvSpPr>
        <p:spPr>
          <a:xfrm>
            <a:off x="959933" y="1597256"/>
            <a:ext cx="286936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/>
              </a:rPr>
              <a:t>Ball:</a:t>
            </a:r>
          </a:p>
        </p:txBody>
      </p:sp>
      <p:sp>
        <p:nvSpPr>
          <p:cNvPr id="20" name="Étoile : 5 branches 19">
            <a:extLst>
              <a:ext uri="{FF2B5EF4-FFF2-40B4-BE49-F238E27FC236}">
                <a16:creationId xmlns:a16="http://schemas.microsoft.com/office/drawing/2014/main" id="{78C0EEAF-7E6A-4574-8386-E6ABD6DB416E}"/>
              </a:ext>
            </a:extLst>
          </p:cNvPr>
          <p:cNvSpPr/>
          <p:nvPr/>
        </p:nvSpPr>
        <p:spPr>
          <a:xfrm>
            <a:off x="4201454" y="1671194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C985202F-0FB1-4E3A-94DF-FA21578E2089}"/>
              </a:ext>
            </a:extLst>
          </p:cNvPr>
          <p:cNvSpPr txBox="1"/>
          <p:nvPr/>
        </p:nvSpPr>
        <p:spPr>
          <a:xfrm>
            <a:off x="4692253" y="1604872"/>
            <a:ext cx="286936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/>
              </a:rPr>
              <a:t>Animation</a:t>
            </a:r>
          </a:p>
        </p:txBody>
      </p:sp>
      <p:sp>
        <p:nvSpPr>
          <p:cNvPr id="22" name="Étoile : 5 branches 21">
            <a:extLst>
              <a:ext uri="{FF2B5EF4-FFF2-40B4-BE49-F238E27FC236}">
                <a16:creationId xmlns:a16="http://schemas.microsoft.com/office/drawing/2014/main" id="{1CF1BBC8-8875-4B05-94CB-78B4A91EF0BA}"/>
              </a:ext>
            </a:extLst>
          </p:cNvPr>
          <p:cNvSpPr/>
          <p:nvPr/>
        </p:nvSpPr>
        <p:spPr>
          <a:xfrm>
            <a:off x="8189344" y="1664466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9E0DE1D9-3DAE-4F5A-8A20-53E3729C680F}"/>
              </a:ext>
            </a:extLst>
          </p:cNvPr>
          <p:cNvSpPr txBox="1"/>
          <p:nvPr/>
        </p:nvSpPr>
        <p:spPr>
          <a:xfrm>
            <a:off x="8680143" y="1590528"/>
            <a:ext cx="286936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/>
              </a:rPr>
              <a:t>Lance l’animation:</a:t>
            </a:r>
          </a:p>
        </p:txBody>
      </p:sp>
      <p:sp>
        <p:nvSpPr>
          <p:cNvPr id="24" name="Étoile : 5 branches 23">
            <a:extLst>
              <a:ext uri="{FF2B5EF4-FFF2-40B4-BE49-F238E27FC236}">
                <a16:creationId xmlns:a16="http://schemas.microsoft.com/office/drawing/2014/main" id="{B4857F77-68F0-4129-A787-2BA9E54D426D}"/>
              </a:ext>
            </a:extLst>
          </p:cNvPr>
          <p:cNvSpPr/>
          <p:nvPr/>
        </p:nvSpPr>
        <p:spPr>
          <a:xfrm>
            <a:off x="481744" y="2433873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9248AAF-4213-4499-BE1E-C97C367EE3BF}"/>
              </a:ext>
            </a:extLst>
          </p:cNvPr>
          <p:cNvSpPr txBox="1"/>
          <p:nvPr/>
        </p:nvSpPr>
        <p:spPr>
          <a:xfrm>
            <a:off x="972543" y="2359935"/>
            <a:ext cx="286936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/>
              </a:rPr>
              <a:t>Fonction permettant de dessiner la balle</a:t>
            </a:r>
          </a:p>
        </p:txBody>
      </p:sp>
      <p:sp>
        <p:nvSpPr>
          <p:cNvPr id="26" name="Étoile : 5 branches 25">
            <a:extLst>
              <a:ext uri="{FF2B5EF4-FFF2-40B4-BE49-F238E27FC236}">
                <a16:creationId xmlns:a16="http://schemas.microsoft.com/office/drawing/2014/main" id="{B6D4DCA9-F9AF-4B5D-985C-8F3840838CB1}"/>
              </a:ext>
            </a:extLst>
          </p:cNvPr>
          <p:cNvSpPr/>
          <p:nvPr/>
        </p:nvSpPr>
        <p:spPr>
          <a:xfrm>
            <a:off x="4201454" y="2424233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29" name="Étoile : 5 branches 28">
            <a:extLst>
              <a:ext uri="{FF2B5EF4-FFF2-40B4-BE49-F238E27FC236}">
                <a16:creationId xmlns:a16="http://schemas.microsoft.com/office/drawing/2014/main" id="{091CC5D7-2D64-45D7-AC1B-98A53BE9F27A}"/>
              </a:ext>
            </a:extLst>
          </p:cNvPr>
          <p:cNvSpPr/>
          <p:nvPr/>
        </p:nvSpPr>
        <p:spPr>
          <a:xfrm>
            <a:off x="8189344" y="2330751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  <a:latin typeface="Bebas Neue" panose="020B0606020202050201"/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CF26FA1F-82B4-4022-B7FF-257A71856543}"/>
              </a:ext>
            </a:extLst>
          </p:cNvPr>
          <p:cNvSpPr txBox="1"/>
          <p:nvPr/>
        </p:nvSpPr>
        <p:spPr>
          <a:xfrm>
            <a:off x="8680143" y="2256813"/>
            <a:ext cx="2869368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/>
              </a:rPr>
              <a:t>Quand on appuie sur le bouton « Play », cela se lance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079908E0-59E3-41FC-B1E0-8D071791DBD1}"/>
              </a:ext>
            </a:extLst>
          </p:cNvPr>
          <p:cNvSpPr txBox="1"/>
          <p:nvPr/>
        </p:nvSpPr>
        <p:spPr>
          <a:xfrm>
            <a:off x="4717721" y="2338005"/>
            <a:ext cx="2869368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/>
              </a:rPr>
              <a:t>Lance l’animation au bon moments</a:t>
            </a:r>
          </a:p>
          <a:p>
            <a:endParaRPr lang="fr-FR" dirty="0">
              <a:solidFill>
                <a:schemeClr val="bg1"/>
              </a:solidFill>
              <a:latin typeface="Bebas Neue" panose="020B0606020202050201"/>
            </a:endParaRPr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F0D1E33C-E364-4E38-8B0B-5F43983116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0281" y="3421669"/>
            <a:ext cx="3280104" cy="2179615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B0F59DDC-444F-4969-A3ED-C9D9FE0CA8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" r="3573" b="40495"/>
          <a:stretch/>
        </p:blipFill>
        <p:spPr>
          <a:xfrm>
            <a:off x="4327959" y="3416306"/>
            <a:ext cx="3151659" cy="2197938"/>
          </a:xfrm>
          <a:prstGeom prst="rect">
            <a:avLst/>
          </a:prstGeom>
        </p:spPr>
      </p:pic>
      <p:pic>
        <p:nvPicPr>
          <p:cNvPr id="41" name="Image 40">
            <a:extLst>
              <a:ext uri="{FF2B5EF4-FFF2-40B4-BE49-F238E27FC236}">
                <a16:creationId xmlns:a16="http://schemas.microsoft.com/office/drawing/2014/main" id="{7F3249AD-8D26-436A-891F-9FBF2D0CE7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39" y="3477406"/>
            <a:ext cx="3240259" cy="212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211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8CF3E7-7F01-41FB-B444-CF9729A42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FA237E-08D7-4308-9EA4-ECB8CDCE8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4" descr="Une image contenant extérieur, plante, herbe, nuages&#10;&#10;Description générée automatiquement">
            <a:extLst>
              <a:ext uri="{FF2B5EF4-FFF2-40B4-BE49-F238E27FC236}">
                <a16:creationId xmlns:a16="http://schemas.microsoft.com/office/drawing/2014/main" id="{AB3AD1DB-4CD1-4A90-A36A-D2CF0BFFB1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0522C6-DAC7-47D5-8700-F377627CB713}"/>
              </a:ext>
            </a:extLst>
          </p:cNvPr>
          <p:cNvSpPr/>
          <p:nvPr/>
        </p:nvSpPr>
        <p:spPr>
          <a:xfrm>
            <a:off x="3288" y="0"/>
            <a:ext cx="12192000" cy="6856718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Étoile : 5 branches 6">
            <a:extLst>
              <a:ext uri="{FF2B5EF4-FFF2-40B4-BE49-F238E27FC236}">
                <a16:creationId xmlns:a16="http://schemas.microsoft.com/office/drawing/2014/main" id="{0F8DC9F3-C544-43BB-8DDD-EF0BE2353C11}"/>
              </a:ext>
            </a:extLst>
          </p:cNvPr>
          <p:cNvSpPr/>
          <p:nvPr/>
        </p:nvSpPr>
        <p:spPr>
          <a:xfrm>
            <a:off x="437312" y="2367841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F0A0754-3E65-463E-A7AC-2464E4FBECB6}"/>
              </a:ext>
            </a:extLst>
          </p:cNvPr>
          <p:cNvSpPr txBox="1"/>
          <p:nvPr/>
        </p:nvSpPr>
        <p:spPr>
          <a:xfrm>
            <a:off x="1112142" y="2292578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Les animations fonctionnent parfaitement</a:t>
            </a:r>
          </a:p>
        </p:txBody>
      </p:sp>
      <p:sp>
        <p:nvSpPr>
          <p:cNvPr id="9" name="Étoile : 5 branches 8">
            <a:extLst>
              <a:ext uri="{FF2B5EF4-FFF2-40B4-BE49-F238E27FC236}">
                <a16:creationId xmlns:a16="http://schemas.microsoft.com/office/drawing/2014/main" id="{9A6C8222-E640-46CD-888D-4222A50605F0}"/>
              </a:ext>
            </a:extLst>
          </p:cNvPr>
          <p:cNvSpPr/>
          <p:nvPr/>
        </p:nvSpPr>
        <p:spPr>
          <a:xfrm>
            <a:off x="437311" y="3322699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6A1F2AB-C290-4263-9D33-24EF47D38295}"/>
              </a:ext>
            </a:extLst>
          </p:cNvPr>
          <p:cNvSpPr txBox="1"/>
          <p:nvPr/>
        </p:nvSpPr>
        <p:spPr>
          <a:xfrm>
            <a:off x="1112142" y="3248761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Utilisation de l’API </a:t>
            </a:r>
            <a:r>
              <a:rPr lang="fr-FR" dirty="0" err="1">
                <a:solidFill>
                  <a:schemeClr val="bg1"/>
                </a:solidFill>
                <a:latin typeface="Bebas Neue" panose="020B0606020202050201" pitchFamily="34" charset="0"/>
              </a:rPr>
              <a:t>canvas</a:t>
            </a:r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.</a:t>
            </a:r>
          </a:p>
        </p:txBody>
      </p:sp>
      <p:sp>
        <p:nvSpPr>
          <p:cNvPr id="11" name="Étoile : 5 branches 10">
            <a:extLst>
              <a:ext uri="{FF2B5EF4-FFF2-40B4-BE49-F238E27FC236}">
                <a16:creationId xmlns:a16="http://schemas.microsoft.com/office/drawing/2014/main" id="{83BC53EC-8AB6-4D7A-8D0C-9048D7CB05C6}"/>
              </a:ext>
            </a:extLst>
          </p:cNvPr>
          <p:cNvSpPr/>
          <p:nvPr/>
        </p:nvSpPr>
        <p:spPr>
          <a:xfrm>
            <a:off x="437310" y="3797754"/>
            <a:ext cx="219075" cy="214373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F90514E-8367-473A-BC13-B0E098514B02}"/>
              </a:ext>
            </a:extLst>
          </p:cNvPr>
          <p:cNvSpPr txBox="1"/>
          <p:nvPr/>
        </p:nvSpPr>
        <p:spPr>
          <a:xfrm>
            <a:off x="1112142" y="3720274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Implémentation de la courbe de Bézier.</a:t>
            </a:r>
          </a:p>
        </p:txBody>
      </p:sp>
      <p:sp>
        <p:nvSpPr>
          <p:cNvPr id="13" name="Étoile : 5 branches 12">
            <a:extLst>
              <a:ext uri="{FF2B5EF4-FFF2-40B4-BE49-F238E27FC236}">
                <a16:creationId xmlns:a16="http://schemas.microsoft.com/office/drawing/2014/main" id="{78BC7377-D507-40E4-BFE1-E560E040271C}"/>
              </a:ext>
            </a:extLst>
          </p:cNvPr>
          <p:cNvSpPr/>
          <p:nvPr/>
        </p:nvSpPr>
        <p:spPr>
          <a:xfrm>
            <a:off x="437313" y="2844824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64D8DD1-FE25-416F-846A-E889FCE06A97}"/>
              </a:ext>
            </a:extLst>
          </p:cNvPr>
          <p:cNvSpPr txBox="1"/>
          <p:nvPr/>
        </p:nvSpPr>
        <p:spPr>
          <a:xfrm>
            <a:off x="1112142" y="2769959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Complets : plusieurs courbes avec vitesse et temps.</a:t>
            </a:r>
          </a:p>
        </p:txBody>
      </p: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5ED80657-100F-4FBD-9622-ABA9AAED0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8311217-3AD9-42BD-A901-FAC0B6C0CDE9}" type="slidenum">
              <a:rPr lang="fr-FR" smtClean="0"/>
              <a:t>8</a:t>
            </a:fld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1A9086FE-2339-41A5-8A88-054FA86FDA9D}"/>
              </a:ext>
            </a:extLst>
          </p:cNvPr>
          <p:cNvSpPr txBox="1"/>
          <p:nvPr/>
        </p:nvSpPr>
        <p:spPr>
          <a:xfrm>
            <a:off x="1112142" y="4191787"/>
            <a:ext cx="7594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Vitesse, temps, niveau.</a:t>
            </a:r>
          </a:p>
        </p:txBody>
      </p:sp>
      <p:sp>
        <p:nvSpPr>
          <p:cNvPr id="17" name="Étoile : 5 branches 16">
            <a:extLst>
              <a:ext uri="{FF2B5EF4-FFF2-40B4-BE49-F238E27FC236}">
                <a16:creationId xmlns:a16="http://schemas.microsoft.com/office/drawing/2014/main" id="{BD400BD0-8867-4ED7-8E5D-CBF7E057A11B}"/>
              </a:ext>
            </a:extLst>
          </p:cNvPr>
          <p:cNvSpPr/>
          <p:nvPr/>
        </p:nvSpPr>
        <p:spPr>
          <a:xfrm>
            <a:off x="438381" y="4265727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0CD231-ED92-4EEC-8950-42AC5FA6C968}"/>
              </a:ext>
            </a:extLst>
          </p:cNvPr>
          <p:cNvSpPr/>
          <p:nvPr/>
        </p:nvSpPr>
        <p:spPr>
          <a:xfrm>
            <a:off x="0" y="148937"/>
            <a:ext cx="121887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altLang="fr-FR" sz="44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07 -  Points Forts</a:t>
            </a:r>
          </a:p>
        </p:txBody>
      </p:sp>
    </p:spTree>
    <p:extLst>
      <p:ext uri="{BB962C8B-B14F-4D97-AF65-F5344CB8AC3E}">
        <p14:creationId xmlns:p14="http://schemas.microsoft.com/office/powerpoint/2010/main" val="39285747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FFFCB4-AC0B-4571-9C6D-9B4DFD0D8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431D68-1289-4A42-A9CA-51445E4D2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4" descr="Une image contenant nuageux, nuages, sombre, nature&#10;&#10;Description générée automatiquement">
            <a:extLst>
              <a:ext uri="{FF2B5EF4-FFF2-40B4-BE49-F238E27FC236}">
                <a16:creationId xmlns:a16="http://schemas.microsoft.com/office/drawing/2014/main" id="{4BA805C3-1491-4918-817E-3F939607FB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76" b="4314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3D70DE-9CE4-482E-8292-39CF9694EEAA}"/>
              </a:ext>
            </a:extLst>
          </p:cNvPr>
          <p:cNvSpPr/>
          <p:nvPr/>
        </p:nvSpPr>
        <p:spPr>
          <a:xfrm>
            <a:off x="0" y="0"/>
            <a:ext cx="12190476" cy="6858000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F6A1B4-F446-4595-A894-77D95A37C557}"/>
              </a:ext>
            </a:extLst>
          </p:cNvPr>
          <p:cNvSpPr/>
          <p:nvPr/>
        </p:nvSpPr>
        <p:spPr>
          <a:xfrm>
            <a:off x="0" y="0"/>
            <a:ext cx="12188953" cy="685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Étoile : 5 branches 7">
            <a:extLst>
              <a:ext uri="{FF2B5EF4-FFF2-40B4-BE49-F238E27FC236}">
                <a16:creationId xmlns:a16="http://schemas.microsoft.com/office/drawing/2014/main" id="{CD149072-EFF4-44B7-8A9F-DB8B4709AA22}"/>
              </a:ext>
            </a:extLst>
          </p:cNvPr>
          <p:cNvSpPr/>
          <p:nvPr/>
        </p:nvSpPr>
        <p:spPr>
          <a:xfrm>
            <a:off x="411994" y="2471198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B70055D-581D-4C84-8848-9206114836A5}"/>
              </a:ext>
            </a:extLst>
          </p:cNvPr>
          <p:cNvSpPr txBox="1"/>
          <p:nvPr/>
        </p:nvSpPr>
        <p:spPr>
          <a:xfrm>
            <a:off x="1112146" y="2397260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Quelques éléments manquants.</a:t>
            </a:r>
          </a:p>
        </p:txBody>
      </p:sp>
      <p:sp>
        <p:nvSpPr>
          <p:cNvPr id="10" name="Étoile : 5 branches 9">
            <a:extLst>
              <a:ext uri="{FF2B5EF4-FFF2-40B4-BE49-F238E27FC236}">
                <a16:creationId xmlns:a16="http://schemas.microsoft.com/office/drawing/2014/main" id="{EC4E3509-6A67-409E-A071-977C4B800CBF}"/>
              </a:ext>
            </a:extLst>
          </p:cNvPr>
          <p:cNvSpPr/>
          <p:nvPr/>
        </p:nvSpPr>
        <p:spPr>
          <a:xfrm>
            <a:off x="437314" y="3415118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977FEA1-DD68-4DAD-93AB-B3FF841672A5}"/>
              </a:ext>
            </a:extLst>
          </p:cNvPr>
          <p:cNvSpPr txBox="1"/>
          <p:nvPr/>
        </p:nvSpPr>
        <p:spPr>
          <a:xfrm>
            <a:off x="1112146" y="3345015"/>
            <a:ext cx="589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Différentes types des courbes(quadratiques…).</a:t>
            </a:r>
          </a:p>
        </p:txBody>
      </p:sp>
      <p:sp>
        <p:nvSpPr>
          <p:cNvPr id="12" name="Étoile : 5 branches 11">
            <a:extLst>
              <a:ext uri="{FF2B5EF4-FFF2-40B4-BE49-F238E27FC236}">
                <a16:creationId xmlns:a16="http://schemas.microsoft.com/office/drawing/2014/main" id="{34986CCC-2CFD-402A-AA50-1095DCCDF458}"/>
              </a:ext>
            </a:extLst>
          </p:cNvPr>
          <p:cNvSpPr/>
          <p:nvPr/>
        </p:nvSpPr>
        <p:spPr>
          <a:xfrm>
            <a:off x="437314" y="3884998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F5DE294-51E9-4B05-8C0A-C17453E5E348}"/>
              </a:ext>
            </a:extLst>
          </p:cNvPr>
          <p:cNvSpPr txBox="1"/>
          <p:nvPr/>
        </p:nvSpPr>
        <p:spPr>
          <a:xfrm>
            <a:off x="1112142" y="3815493"/>
            <a:ext cx="8423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Dessiner la courbe.</a:t>
            </a:r>
          </a:p>
        </p:txBody>
      </p:sp>
      <p:sp>
        <p:nvSpPr>
          <p:cNvPr id="14" name="Étoile : 5 branches 13">
            <a:extLst>
              <a:ext uri="{FF2B5EF4-FFF2-40B4-BE49-F238E27FC236}">
                <a16:creationId xmlns:a16="http://schemas.microsoft.com/office/drawing/2014/main" id="{5CDD5DAF-77CE-48AA-AE7C-18DB6B3A3D90}"/>
              </a:ext>
            </a:extLst>
          </p:cNvPr>
          <p:cNvSpPr/>
          <p:nvPr/>
        </p:nvSpPr>
        <p:spPr>
          <a:xfrm>
            <a:off x="411996" y="2941078"/>
            <a:ext cx="219075" cy="221456"/>
          </a:xfrm>
          <a:prstGeom prst="star5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82C0992-F1E6-4449-8E15-3DFC419D51BB}"/>
              </a:ext>
            </a:extLst>
          </p:cNvPr>
          <p:cNvSpPr txBox="1"/>
          <p:nvPr/>
        </p:nvSpPr>
        <p:spPr>
          <a:xfrm>
            <a:off x="1112143" y="2867140"/>
            <a:ext cx="7319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Bebas Neue" panose="020B0606020202050201" pitchFamily="34" charset="0"/>
              </a:rPr>
              <a:t>Plus d’options tels que l’angle, rotation, position...</a:t>
            </a:r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CF72D7C8-1FD4-4377-BBF5-6F801680E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8311217-3AD9-42BD-A901-FAC0B6C0CDE9}" type="slidenum">
              <a:rPr lang="fr-FR" smtClean="0"/>
              <a:t>9</a:t>
            </a:fld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C138172-8E68-4108-AC26-D00E7CB6713B}"/>
              </a:ext>
            </a:extLst>
          </p:cNvPr>
          <p:cNvSpPr/>
          <p:nvPr/>
        </p:nvSpPr>
        <p:spPr>
          <a:xfrm>
            <a:off x="0" y="187037"/>
            <a:ext cx="1222888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altLang="fr-FR" sz="4400" b="1" dirty="0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08 -  Points </a:t>
            </a:r>
            <a:r>
              <a:rPr lang="en-GB" altLang="fr-FR" sz="4400" b="1" dirty="0" err="1">
                <a:solidFill>
                  <a:schemeClr val="bg1"/>
                </a:solidFill>
                <a:latin typeface="Bebas Neue" panose="020B0606020202050201" pitchFamily="34" charset="0"/>
                <a:cs typeface="Times New Roman" panose="02020603050405020304" pitchFamily="18" charset="0"/>
              </a:rPr>
              <a:t>Faibles</a:t>
            </a:r>
            <a:endParaRPr lang="en-GB" altLang="fr-FR" sz="4400" b="1" dirty="0">
              <a:solidFill>
                <a:schemeClr val="bg1"/>
              </a:solidFill>
              <a:latin typeface="Bebas Neue" panose="020B0606020202050201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101690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</TotalTime>
  <Words>680</Words>
  <Application>Microsoft Office PowerPoint</Application>
  <PresentationFormat>Grand écran</PresentationFormat>
  <Paragraphs>108</Paragraphs>
  <Slides>11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Bebas Neue</vt:lpstr>
      <vt:lpstr>Calibri</vt:lpstr>
      <vt:lpstr>Calibri Light</vt:lpstr>
      <vt:lpstr>Times New Roman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DSDEN</dc:creator>
  <cp:lastModifiedBy>Ayoub Benallal</cp:lastModifiedBy>
  <cp:revision>34</cp:revision>
  <dcterms:created xsi:type="dcterms:W3CDTF">2021-08-30T11:42:12Z</dcterms:created>
  <dcterms:modified xsi:type="dcterms:W3CDTF">2021-08-31T00:19:13Z</dcterms:modified>
</cp:coreProperties>
</file>

<file path=docProps/thumbnail.jpeg>
</file>